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8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Řoutilová Petra" initials="ŘP" lastIdx="2" clrIdx="0">
    <p:extLst>
      <p:ext uri="{19B8F6BF-5375-455C-9EA6-DF929625EA0E}">
        <p15:presenceInfo xmlns:p15="http://schemas.microsoft.com/office/powerpoint/2012/main" userId="Řoutilová Pe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BE-49DB-99CA-2024032DE4C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BE-49DB-99CA-2024032DE4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BE-49DB-99CA-2024032DE4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BE-49DB-99CA-2024032DE4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Pověřenou</c:v>
                </c:pt>
                <c:pt idx="1">
                  <c:v>Profesionalizovanou</c:v>
                </c:pt>
                <c:pt idx="2">
                  <c:v>Neprofesionalizovanou</c:v>
                </c:pt>
                <c:pt idx="3">
                  <c:v>Jiné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0.214</c:v>
                </c:pt>
                <c:pt idx="1">
                  <c:v>0.59499999999999997</c:v>
                </c:pt>
                <c:pt idx="2">
                  <c:v>0.16700000000000001</c:v>
                </c:pt>
                <c:pt idx="3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BE-49DB-99CA-2024032DE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41-4315-9FDD-4113A17C3473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1-4315-9FDD-4113A17C34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6E5364D-986E-4EDA-BA62-EA010C4588D1}" type="PERCENTAGE">
                      <a:rPr lang="en-US" baseline="0" smtClean="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E41-4315-9FDD-4113A17C34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BC6A54E-3ECE-4D88-A5F4-0CD1D96AEDCE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41-4315-9FDD-4113A17C3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1-4315-9FDD-4113A17C3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A4B-4C3A-9638-C8F97C9EE9D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B-4C3A-9638-C8F97C9EE9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18-46B9-8240-DD08A03125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18-46B9-8240-DD08A03125D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B-4C3A-9638-C8F97C9EE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Do 500 obyvatel</c:v>
                </c:pt>
                <c:pt idx="1">
                  <c:v>Do 1000 obyvatel</c:v>
                </c:pt>
                <c:pt idx="2">
                  <c:v>Do 3000 obyvatel</c:v>
                </c:pt>
                <c:pt idx="3">
                  <c:v>Do 5000 obyvatel</c:v>
                </c:pt>
                <c:pt idx="4">
                  <c:v>Nad 5000 obyvatel</c:v>
                </c:pt>
              </c:strCache>
            </c:strRef>
          </c:cat>
          <c:val>
            <c:numRef>
              <c:f>List1!$B$2:$B$6</c:f>
              <c:numCache>
                <c:formatCode>0.00%</c:formatCode>
                <c:ptCount val="5"/>
                <c:pt idx="0" formatCode="0%">
                  <c:v>0.19</c:v>
                </c:pt>
                <c:pt idx="1">
                  <c:v>7.0999999999999994E-2</c:v>
                </c:pt>
                <c:pt idx="2" formatCode="0%">
                  <c:v>0.19</c:v>
                </c:pt>
                <c:pt idx="3">
                  <c:v>0.11899999999999999</c:v>
                </c:pt>
                <c:pt idx="4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B-4C3A-9638-C8F97C9EE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Komunikovala vaše knihovna v době uzavření se svými uživateli? 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A2-4C60-BF63-2C8B4D9DD7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A2-4C60-BF63-2C8B4D9DD73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95.2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2-4C60-BF63-2C8B4D9DD7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E4E-478A-90F3-D9A72BFAC1C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E-478A-90F3-D9A72BFAC1C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E-478A-90F3-D9A72BFAC1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Bibliobox</c:v>
                </c:pt>
                <c:pt idx="1">
                  <c:v>Donáška</c:v>
                </c:pt>
                <c:pt idx="2">
                  <c:v>Jiné</c:v>
                </c:pt>
              </c:strCache>
            </c:strRef>
          </c:cat>
          <c:val>
            <c:numRef>
              <c:f>List1!$B$2:$B$4</c:f>
              <c:numCache>
                <c:formatCode>0.00%</c:formatCode>
                <c:ptCount val="3"/>
                <c:pt idx="0">
                  <c:v>0.308</c:v>
                </c:pt>
                <c:pt idx="1">
                  <c:v>0.65400000000000003</c:v>
                </c:pt>
                <c:pt idx="2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E-478A-90F3-D9A72BFAC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8D-4B60-9F65-0E9A7014542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8D-4B60-9F65-0E9A7014542A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8D-4B60-9F65-0E9A7014542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F261463-FBEE-49DA-82D5-14F73B143BD5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8D-4B60-9F65-0E9A70145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0.00%</c:formatCode>
                <c:ptCount val="2"/>
                <c:pt idx="0">
                  <c:v>0.26200000000000001</c:v>
                </c:pt>
                <c:pt idx="1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A-4D4C-9CA0-2D30F44DE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3A-4F4E-9FFC-D78C312EA42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A-4F4E-9FFC-D78C312EA426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3A-4F4E-9FFC-D78C312EA426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3A-4F4E-9FFC-D78C312EA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0.00%</c:formatCode>
                <c:ptCount val="2"/>
                <c:pt idx="0">
                  <c:v>0.47099999999999997</c:v>
                </c:pt>
                <c:pt idx="1">
                  <c:v>0.52900000000000003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A-4F4E-9FFC-D78C312EA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B-4E2F-A3A5-B9F53D335DB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2B-4E2F-A3A5-B9F53D335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29-438C-A6ED-DD332F8E9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29-438C-A6ED-DD332F8E9B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B-4E2F-A3A5-B9F53D335D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Se zřizovatelem</c:v>
                </c:pt>
                <c:pt idx="1">
                  <c:v>S pověřenou knihovnou</c:v>
                </c:pt>
                <c:pt idx="2">
                  <c:v>S jinou knihovnou</c:v>
                </c:pt>
                <c:pt idx="3">
                  <c:v>Se spolkem či jinou institucí</c:v>
                </c:pt>
                <c:pt idx="4">
                  <c:v>Jiné</c:v>
                </c:pt>
              </c:strCache>
            </c:strRef>
          </c:cat>
          <c:val>
            <c:numRef>
              <c:f>List1!$B$2:$B$6</c:f>
              <c:numCache>
                <c:formatCode>0.00%</c:formatCode>
                <c:ptCount val="5"/>
                <c:pt idx="0">
                  <c:v>0.78600000000000003</c:v>
                </c:pt>
                <c:pt idx="1">
                  <c:v>0.11899999999999999</c:v>
                </c:pt>
                <c:pt idx="2">
                  <c:v>4.8000000000000001E-2</c:v>
                </c:pt>
                <c:pt idx="3">
                  <c:v>2.4E-2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B-4E2F-A3A5-B9F53D335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E12-4EA8-8423-C81C4101824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2-4EA8-8423-C81C410182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0.00%</c:formatCode>
                <c:ptCount val="2"/>
                <c:pt idx="0">
                  <c:v>0.11899999999999999</c:v>
                </c:pt>
                <c:pt idx="1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2-4EA8-8423-C81C41018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8C-4B42-8B85-02733C29222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8C-4B42-8B85-02733C292222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8C-4B42-8B85-02733C292222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8C-4B42-8B85-02733C292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0.00%</c:formatCode>
                <c:ptCount val="2"/>
                <c:pt idx="0">
                  <c:v>0.11899999999999999</c:v>
                </c:pt>
                <c:pt idx="1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B42-8B85-02733C292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6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88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02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2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3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0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6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17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1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6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53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81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09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0745-8DCC-4DCA-BA07-2B3DF68999E7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F6FB-A5E3-4208-9BEB-0B4BB8558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56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o.cz/booko-je-mimoradne-na-mesic-zdarm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638422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Dopady Covidu-19 na služby knihoven Královéhradeckého kraje</a:t>
            </a:r>
            <a:endParaRPr lang="cs-CZ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1015" y="2933822"/>
            <a:ext cx="11887199" cy="223605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dotazníkového průzkumu probíhajícího v období </a:t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17. 7. do 7. 8. 2020 v knihovnách Královéhradeckého kraje.</a:t>
            </a:r>
          </a:p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 byl vytvořen na podkladech dotazníkového průzkumu oddělení vzdělávání </a:t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krajské metodiky MZK v Brně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22" y="1167166"/>
            <a:ext cx="12036669" cy="92734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Zavedli jste nové služby během trvání nouzového stavu?</a:t>
            </a:r>
            <a:b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79036"/>
              </p:ext>
            </p:extLst>
          </p:nvPr>
        </p:nvGraphicFramePr>
        <p:xfrm>
          <a:off x="3749511" y="2410741"/>
          <a:ext cx="8442489" cy="338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833674" y="1630838"/>
            <a:ext cx="188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odpovědí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053" y="3365448"/>
            <a:ext cx="3028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Během nouzového stavu zavedlo nové služby 26,20 % knihoven. 73,80 % knihoven žádné nové služby nezavedlo.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8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885" y="365126"/>
            <a:ext cx="11948746" cy="100176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jste nové služby zavedli, napište jaké.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34520"/>
          </a:xfrm>
        </p:spPr>
        <p:txBody>
          <a:bodyPr>
            <a:normAutofit fontScale="77500" lnSpcReduction="20000"/>
          </a:bodyPr>
          <a:lstStyle/>
          <a:p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Donášková služba.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objednání knih telefonicky nebo e-mailem a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připraveny jsou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vypůjčení v určitý čas, který je pro uživatele nejvhodnější. 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Besedy pro školy realizované venku (v klášterní zahradě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Zprostředkování odkazů na on-line knihy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Založili jsme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knihovny, kde jsme četli knihy dětem, připravili jsme se na pasování prvňáčků na čtenáře a uvádíme zde novinky knihovny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počtu stažených e-knih na měsíc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apojení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dětí do hry Lov perel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on-line.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této době mě vystřídala mladá, schopná kolegyně, která se mnou byla v telefonickém spojení a všechny služby včetně donášky vyřizovala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Výdejové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okno.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avedení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nového knihovního systému (nového online katalogu) a služby odložení z poličky - objednávky z volného výběru; propojení přístupu do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konta čtenáře, virtuální prohlídky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výstav.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65649" y="1366888"/>
            <a:ext cx="293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odpovědí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23" y="669434"/>
            <a:ext cx="11948746" cy="129302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Zůstanou tyto nové služby ve vaší nabídce </a:t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stálo?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78489"/>
              </p:ext>
            </p:extLst>
          </p:nvPr>
        </p:nvGraphicFramePr>
        <p:xfrm>
          <a:off x="4251490" y="2410743"/>
          <a:ext cx="8027708" cy="353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497902" y="1824593"/>
            <a:ext cx="148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odpovědí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32875" y="2886867"/>
            <a:ext cx="309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otázku, zda nové služby v nabídce knihoven zůstanou odpovědělo 17 ze 42 knihoven, což činí 40,48 %.</a:t>
            </a:r>
          </a:p>
          <a:p>
            <a:r>
              <a:rPr lang="cs-CZ" dirty="0" smtClean="0"/>
              <a:t>Nově zavedené služby v nabídkách knihoven nastálo nezanechá více jak 50 % (52,90 %) knihoven.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" y="764373"/>
            <a:ext cx="12001500" cy="1293028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jakých online aktivitách a zdrojích jste informovali své čtenáře? </a:t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zaškrtnout více možností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949" y="3304966"/>
            <a:ext cx="6264932" cy="22059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473692" y="2011938"/>
            <a:ext cx="203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76693" y="3304966"/>
            <a:ext cx="4194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Knihovny nejvíce informovali své čtenáře o jiných než v dotazníku uvedených online aktivitách a zdrojích (45,2 %). Z uvedených možností nejvíce informovaly o aktivitách </a:t>
            </a:r>
            <a:r>
              <a:rPr lang="cs-CZ" dirty="0" err="1" smtClean="0"/>
              <a:t>Knihovnyprotiviru</a:t>
            </a:r>
            <a:r>
              <a:rPr lang="cs-CZ" dirty="0" smtClean="0"/>
              <a:t> (40,5 %) a Čtením proti nudě (38,1 %).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9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31" y="650073"/>
            <a:ext cx="11957538" cy="129302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jakých jiných aktivitách či zdrojích jste informovali čtenáře?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fontScale="47500" lnSpcReduction="20000"/>
          </a:bodyPr>
          <a:lstStyle/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https://booko.cz/booko-je-mimoradne-na-mesic-zdarma</a:t>
            </a:r>
            <a:endParaRPr lang="cs-CZ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Knihy bezpečné nejen pro seniory.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knihovna.cz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Sdílení databází pro vysokoškoláky a středoškoláky; doporučení volně dostupných knih, audioknih a on-line knihoven (např. </a:t>
            </a:r>
            <a:r>
              <a:rPr lang="cs-CZ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bookport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on-line SOUTĚŽ O KNIHU MILOŠE KRATOCHVÍLA (patrona našeho dětského oddělení.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bjednávka knih přes on-line katalog s následným vyzvednutím.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Telefonické informace o možnostech on-line aktivit a např. i o možnostech veřejných čtení z hlediska autorských práv atd. 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donášky knih na základě výběru z katalogu knihovny.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knihovna ČR.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Žádné on-line aktivity.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n-line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aktivity nebyly, komunikace se čtenáři a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neprofes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knihovnami 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telefonicky.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Naše čtenáře jsme 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neinformovali.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Žádná.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áměty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volný čas pro děti, e-zdroje pro studenty, vybrané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hradecenzie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Krameriu, e-knihy ke stažení (digitální fond MKP), virtuální soutěže pro děti i dospělé, virtuální prohlídky 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výstav.</a:t>
            </a:r>
            <a:endParaRPr 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79938" y="1825228"/>
            <a:ext cx="192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 odpovědí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162" y="783774"/>
            <a:ext cx="12071838" cy="973481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Kdy se vaše knihovna znovuotevřela veřejnosti?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7459" y="2960016"/>
            <a:ext cx="6456533" cy="17251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213129" y="1757255"/>
            <a:ext cx="297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6181" y="2960016"/>
            <a:ext cx="3827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Knihovny se veřejnosti znovuotevíraly od dubna do června 2020. Nejvíce (16) se jich otevřelo 27. dubna 2020. Jako poslední otevřela knihovna 8. června (1).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469" y="764373"/>
            <a:ext cx="11895993" cy="1293028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problémy jste řešili po znovuotevření knihovny?</a:t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zaškrtnout více možností)</a:t>
            </a:r>
            <a:endParaRPr lang="cs-CZ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206" y="3083064"/>
            <a:ext cx="6157309" cy="210167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119707" y="2069089"/>
            <a:ext cx="175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9559" y="3177333"/>
            <a:ext cx="3308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Největším problémem knihoven po znovuotevření byla malá/velká návštěvnost (45,2 %)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2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23" y="695852"/>
            <a:ext cx="11939953" cy="964054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jste po znovuotevření řešili problém návštěvnosti?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Vracením knih v samostatných prostorách mimo knihovnu jsme chtěli zamezit větší kumulaci návštěvníků nebo případným frontám, což se nám podařilo. V oddělení pro děti a mládež, které bylo otevřeno až po zrušení vracení knih v přednáškové místnosti 25. května, jsme zaznamenali velmi malou návštěvnost. Ta se zlepšila až v druhé půlce června díky větší informovanosti na webu i sociálních sítích knihovny i města i informacím v městském zpravodaji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echáváme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tomu volný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průběh.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dny - hodně čtenářů, potom málo. Vyčkali jsme, až se situace srovná. Nikoho nelze k návštěvě knihovny nutit. U dětí je to doposud špatné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Posílení personálu 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službách.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Probíhající revize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Snažíme se, aby knihovna působila jako bezpečné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místo.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808352" y="1476083"/>
            <a:ext cx="2318993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 odpovědí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6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592" y="1543929"/>
            <a:ext cx="10820400" cy="402412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Čtenáři se vrátili, ale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později.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Málo čtenářů, strach 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koronaviru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Trvalo to dlouho a pomaličku, přestože jsme zasílali SMS zprávy a nabízeli nové knihy i knížky pro děti, pořád chodí jenom skuteční příznivci.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dnes ještě nenavštívili knihovnu čtenáři od února 2020 - asi 40%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Nijak, strach se nedá řešit na dálku a také nedostatek spojů z okolních vesnic.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Během krize jsme chodili do práce a kromě prací s fondem a úklidu jsme zvažovali, jaká přijmeme opatření po znovuotevření. Zpracovali jsme k tomu materiál. Zpracovali jsme také nařízení pro úklid, dezinfekci a nákup dezinfekčních a ochranných prostředků a nařízení, jak mají postupovat pracovníci. Byli jsme připravení, včetně brigádníků. Nakonec návštěvnost byla taková, že jsme ji zvládli sami.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Posílením pracovnic z jiných oddělení (akvizice, metodička, ekonomka, ředitelka) u vchodů do knihovny.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nformační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portál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obce.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7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1" y="764373"/>
            <a:ext cx="11975123" cy="129302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jakém režimu probíhalo znovuotevření?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Čtenáři vstupovali jednotlivě.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Omezení počtu čtenářů v knihovně.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Vracení knih pouze do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biblioschránky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nebo v oddělené místnosti.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Dodržována všechna bezpečností opatření (dezinfekce rukou, roušky, rozestupy).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Knihy v karanténě.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Omezení výpůjční doby.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Instalace ochranných bariér.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Jiná otevírací doba pro seniory.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Zredukování PC.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Běžný provoz bez omezení.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825211" y="1802815"/>
            <a:ext cx="247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6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565" y="544565"/>
            <a:ext cx="11100720" cy="1293028"/>
          </a:xfrm>
        </p:spPr>
        <p:txBody>
          <a:bodyPr>
            <a:noAutofit/>
          </a:bodyPr>
          <a:lstStyle/>
          <a:p>
            <a:pPr algn="ctr"/>
            <a:r>
              <a:rPr lang="cs-CZ" altLang="cs-CZ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Síť knihoven Královéhradeckého kraje v roce 2019</a:t>
            </a:r>
            <a:r>
              <a:rPr lang="cs-CZ" altLang="cs-C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959768"/>
              </p:ext>
            </p:extLst>
          </p:nvPr>
        </p:nvGraphicFramePr>
        <p:xfrm>
          <a:off x="598565" y="1640262"/>
          <a:ext cx="11175513" cy="4779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259">
                  <a:extLst>
                    <a:ext uri="{9D8B030D-6E8A-4147-A177-3AD203B41FA5}">
                      <a16:colId xmlns:a16="http://schemas.microsoft.com/office/drawing/2014/main" val="559230395"/>
                    </a:ext>
                  </a:extLst>
                </a:gridCol>
                <a:gridCol w="1231008">
                  <a:extLst>
                    <a:ext uri="{9D8B030D-6E8A-4147-A177-3AD203B41FA5}">
                      <a16:colId xmlns:a16="http://schemas.microsoft.com/office/drawing/2014/main" val="2430652224"/>
                    </a:ext>
                  </a:extLst>
                </a:gridCol>
                <a:gridCol w="1347301">
                  <a:extLst>
                    <a:ext uri="{9D8B030D-6E8A-4147-A177-3AD203B41FA5}">
                      <a16:colId xmlns:a16="http://schemas.microsoft.com/office/drawing/2014/main" val="449329234"/>
                    </a:ext>
                  </a:extLst>
                </a:gridCol>
                <a:gridCol w="1155843">
                  <a:extLst>
                    <a:ext uri="{9D8B030D-6E8A-4147-A177-3AD203B41FA5}">
                      <a16:colId xmlns:a16="http://schemas.microsoft.com/office/drawing/2014/main" val="236453288"/>
                    </a:ext>
                  </a:extLst>
                </a:gridCol>
                <a:gridCol w="1225336">
                  <a:extLst>
                    <a:ext uri="{9D8B030D-6E8A-4147-A177-3AD203B41FA5}">
                      <a16:colId xmlns:a16="http://schemas.microsoft.com/office/drawing/2014/main" val="4247717140"/>
                    </a:ext>
                  </a:extLst>
                </a:gridCol>
                <a:gridCol w="1447995">
                  <a:extLst>
                    <a:ext uri="{9D8B030D-6E8A-4147-A177-3AD203B41FA5}">
                      <a16:colId xmlns:a16="http://schemas.microsoft.com/office/drawing/2014/main" val="4275316834"/>
                    </a:ext>
                  </a:extLst>
                </a:gridCol>
                <a:gridCol w="1165771">
                  <a:extLst>
                    <a:ext uri="{9D8B030D-6E8A-4147-A177-3AD203B41FA5}">
                      <a16:colId xmlns:a16="http://schemas.microsoft.com/office/drawing/2014/main" val="1813403089"/>
                    </a:ext>
                  </a:extLst>
                </a:gridCol>
              </a:tblGrid>
              <a:tr h="34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Síť knihoven 2019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Knihovny celkem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435846"/>
                  </a:ext>
                </a:extLst>
              </a:tr>
              <a:tr h="126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Krajská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Pověřené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regionál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funkcemi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NEPROFI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Ostatní evidované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1799125694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Hradec Králové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2885485284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Jičín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1879752585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Náchod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656911630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Kostelec nad Orlicí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127241791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Rychnov nad Kněžnou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4148865912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Trutnov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278387395"/>
                  </a:ext>
                </a:extLst>
              </a:tr>
              <a:tr h="35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2190690007"/>
                  </a:ext>
                </a:extLst>
              </a:tr>
              <a:tr h="34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SVK Hradec Králové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175863831"/>
                  </a:ext>
                </a:extLst>
              </a:tr>
              <a:tr h="34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57" marR="63057" marT="0" marB="0"/>
                </a:tc>
                <a:extLst>
                  <a:ext uri="{0D108BD9-81ED-4DB2-BD59-A6C34878D82A}">
                    <a16:rowId xmlns:a16="http://schemas.microsoft.com/office/drawing/2014/main" val="3118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Vnitřní </a:t>
            </a:r>
            <a:r>
              <a:rPr lang="cs-CZ" i="1" dirty="0"/>
              <a:t>prostory nebyly zpřístupněny. Odbavování probíhalo na verandě, kam směl vždy jen jeden uživatel. Vrátil knihy (které zůstaly po dobu 2 dnů v karanténě) a převzal soubor knih (předem připravený po telefonické / e-mailové domluvě, či po rezervaci prostřednictvím čtenářského konta v online katalogu</a:t>
            </a:r>
            <a:r>
              <a:rPr lang="cs-CZ" i="1" dirty="0" smtClean="0"/>
              <a:t>)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Pro </a:t>
            </a:r>
            <a:r>
              <a:rPr lang="cs-CZ" i="1" dirty="0"/>
              <a:t>malý zájem a téměř rodinné prostředí jsme dbali hlavně na hygienu. Nabízeli jsme roušky, rukavice a dezinfekci a dbali na jednotlivý přístup, což děláme doteď</a:t>
            </a:r>
            <a:r>
              <a:rPr lang="cs-CZ" i="1" dirty="0" smtClean="0"/>
              <a:t>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422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99232"/>
            <a:ext cx="11861368" cy="99233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služby knihovna nemohla nabízet po znovuotevření?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v knihovně.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Novinky z pověřené knihovny.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Půjčovnu pro děti, čítárnu, studovnu, volný výběr knih.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Kulturní akce pro veřejnost (besedy, výstavy, přednášky).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Relaxační zónu, hrací koutek.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Dlouhodobé pobývání v knihovně.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Reprografické služby.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sociálních zařízení.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 do vnitřních prostor.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Plnou otevírací dobu.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Stolní hry.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07239" y="1594789"/>
            <a:ext cx="17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3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381" y="707943"/>
            <a:ext cx="11843238" cy="1143164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Konzultovali jste po dobu uzavření knihovny např. hygienická opatření, výpůjční služby aj.?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69446"/>
              </p:ext>
            </p:extLst>
          </p:nvPr>
        </p:nvGraphicFramePr>
        <p:xfrm>
          <a:off x="3591612" y="2536743"/>
          <a:ext cx="8426007" cy="360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659970" y="2009259"/>
            <a:ext cx="187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0132" y="3271101"/>
            <a:ext cx="31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Nejčastěji knihovny během uzavření požadovaly konzultaci po svém zřizovateli (78,6 %).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607" y="688762"/>
            <a:ext cx="11904785" cy="973481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Vyžádala si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vaše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knihovna v době nouzového stavu a po něm metodickou pomoc v rámci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regionálních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funkcí?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50166"/>
              </p:ext>
            </p:extLst>
          </p:nvPr>
        </p:nvGraphicFramePr>
        <p:xfrm>
          <a:off x="2611315" y="2443497"/>
          <a:ext cx="9580685" cy="364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797657" y="1662243"/>
            <a:ext cx="164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99038" y="3402622"/>
            <a:ext cx="360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Metodickou pomoc v rámci regionálních funkcí si vyžádalo pouze 11,9 % knihoven.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7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" y="365125"/>
            <a:ext cx="11869615" cy="1067749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Máte již nyní zprávy o možném snížení rozpočtu pro Vaši knihovnu v příštím roce?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95250"/>
              </p:ext>
            </p:extLst>
          </p:nvPr>
        </p:nvGraphicFramePr>
        <p:xfrm>
          <a:off x="3965331" y="2540977"/>
          <a:ext cx="7816362" cy="339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249632" y="1628733"/>
            <a:ext cx="16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0538" y="3779558"/>
            <a:ext cx="32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Zprávu o snížení rozpočtu má 11,9 % knihoven.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23" y="719319"/>
            <a:ext cx="11939954" cy="106774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jste odpověděli ano, v jaké výši oproti současnému rozpočtu?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nížení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pět procent (asi 250 000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době je stop stav na nákup čehokoliv, zřizovatel hradí pouze nezbytné provozní náklady. 50% snížení rozpočtu na nákup knih a časopisů pro rok 2021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jednání, náklady 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mzdy.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Nařízená úspora v letošním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Nemám zprávy o dopadu v příštím roce, ale pro zbytek letošního roku mám povoleny jen nejnutnější výdaje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Nejen příští rok, ale i ten současný a to až o 200 tis. Kč, když k tomu přičteme 100 tis. Kč, které nám chybí, protože se nevybraly a nebo byly neplánovaně vynaloženy (60 tis. na poplatcích od čtenářů, 40 tis. náklady na ochranné pomůcky), tak je to docela problém.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74749" y="1602402"/>
            <a:ext cx="17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 odpovědí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5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38" y="959516"/>
            <a:ext cx="12121662" cy="1067749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jakými největšími problémy jste se potýkali během uzavření knihovny?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969" y="2604553"/>
            <a:ext cx="10820400" cy="4024125"/>
          </a:xfrm>
        </p:spPr>
        <p:txBody>
          <a:bodyPr/>
          <a:lstStyle/>
          <a:p>
            <a:r>
              <a:rPr lang="pl-PL" dirty="0"/>
              <a:t>Se samotou a nedostatkem kontaktu s </a:t>
            </a:r>
            <a:r>
              <a:rPr lang="pl-PL" dirty="0" smtClean="0"/>
              <a:t>čtenáři.</a:t>
            </a:r>
          </a:p>
          <a:p>
            <a:r>
              <a:rPr lang="cs-CZ" dirty="0" smtClean="0"/>
              <a:t>Dezinfekce </a:t>
            </a:r>
            <a:r>
              <a:rPr lang="cs-CZ" dirty="0"/>
              <a:t>knih, málo místa pro knihy v </a:t>
            </a:r>
            <a:r>
              <a:rPr lang="cs-CZ" dirty="0" smtClean="0"/>
              <a:t>karanténě.</a:t>
            </a:r>
          </a:p>
          <a:p>
            <a:r>
              <a:rPr lang="cs-CZ" dirty="0"/>
              <a:t>Neměli jsme žádné problémy. Lidi pochopili danou </a:t>
            </a:r>
            <a:r>
              <a:rPr lang="cs-CZ" dirty="0" smtClean="0"/>
              <a:t>situaci.</a:t>
            </a:r>
          </a:p>
          <a:p>
            <a:r>
              <a:rPr lang="cs-CZ" dirty="0"/>
              <a:t>Prázdná knihovna bez </a:t>
            </a:r>
            <a:r>
              <a:rPr lang="cs-CZ" dirty="0" smtClean="0"/>
              <a:t>čtenářů.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18063" y="1871394"/>
            <a:ext cx="162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 odpovědi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885" y="365126"/>
            <a:ext cx="11939953" cy="103004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Ovlivní uzavření knihoven v době nouzového stavu jakýmkoli způsobem provoz Vaší knihovny v budoucnu?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376147"/>
              </p:ext>
            </p:extLst>
          </p:nvPr>
        </p:nvGraphicFramePr>
        <p:xfrm>
          <a:off x="3701561" y="2346351"/>
          <a:ext cx="8613531" cy="342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430373" y="1547594"/>
            <a:ext cx="168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56238" y="3200399"/>
            <a:ext cx="3191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81 % knihoven nebude mít uzavření knihovny v době nouzového stavu žádný vliv na provoz do budoucna.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2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57" y="601246"/>
            <a:ext cx="12019085" cy="104889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jste na předchozí otázku odpověděli ano, jak se změní provoz?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Knihovna bude asi uzavřena.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Budeme i nadále dbát na zvýšenou hygienu a věnovat ještě více pozornosti on-line aktivitám pro čtenáře.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nížila se návštěvnost, lidé se stále bojí chodit do knihovny.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ětší důraz na bezpečnost, nejistota při pořádání akcí, návštěvnost celkově.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Předpokládáme, že změny provozu budou vycházet z nastalé situace vzhledem k epidemiologické a ekonomické situaci místa a regionu.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Nedostatek financí.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Přesně nyní nelze specifikovat, domníváme se, že ano. V př. dalších nouzových opatření je i nošení roušek pro seniory v knihovně omezující, obavy se shlukování čtenářů v malém prostoru. Dopady př. ekonomické krize pro čtenáře v aktivním věku (existenční starosti).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 ještě menší zájem, ale budeme se snažit zase lidi přilákat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2718" y="1650142"/>
            <a:ext cx="160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 odpovědí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48" y="764373"/>
            <a:ext cx="12000322" cy="129302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Komentáře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078" y="2617477"/>
            <a:ext cx="10515600" cy="1285220"/>
          </a:xfrm>
        </p:spPr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Obávám </a:t>
            </a:r>
            <a:r>
              <a:rPr lang="cs-CZ" i="1" dirty="0"/>
              <a:t>se, že věc nelze zdaleka považovat za uzavřenou a že nás čeká ještě řada omezení v dalších měsících, </a:t>
            </a:r>
            <a:r>
              <a:rPr lang="cs-CZ" i="1" dirty="0" smtClean="0"/>
              <a:t>bohužel“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3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0100" y="1498166"/>
            <a:ext cx="10515600" cy="212172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Analyzovat dopad vládních opatření přijatých v souvislosti s pandemií covid-19 na služby knihoven Královéhradeckého kraje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Zmapování aktivit knihoven v době uzavření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Zmapování možných nových trendů v knihovnách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dotazníku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3884" y="3594680"/>
            <a:ext cx="998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výstup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3884" y="4331413"/>
            <a:ext cx="9935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na poradách ředitelů a metodiků pověřených knihoven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Příspěvek ve 4. čísle zpravodaje U nás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výsledků na webu SVK HK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092" y="2109708"/>
            <a:ext cx="5609493" cy="3493884"/>
          </a:xfrm>
        </p:spPr>
        <p:txBody>
          <a:bodyPr>
            <a:normAutofit/>
          </a:bodyPr>
          <a:lstStyle/>
          <a:p>
            <a:r>
              <a:rPr lang="cs-CZ" dirty="0" smtClean="0"/>
              <a:t>Do průzkumu se zapojilo 42 knihoven z celkového počtu 389. To znamená, že šetření se zúčastnilo 10,80 % knihoven Královéhradeckého kraje. Nejvíce zapojených knihoven bylo profesionalizovaných (59,50 %), nejméně zaškrtlo položku jiné (2,40 %).   </a:t>
            </a:r>
            <a:endParaRPr lang="cs-CZ" dirty="0"/>
          </a:p>
        </p:txBody>
      </p:sp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845097"/>
              </p:ext>
            </p:extLst>
          </p:nvPr>
        </p:nvGraphicFramePr>
        <p:xfrm>
          <a:off x="4744824" y="1579279"/>
          <a:ext cx="7447176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532774" y="874132"/>
            <a:ext cx="498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 vyplňuji za knihovnu: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4403"/>
            <a:ext cx="10515600" cy="86978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jak velké obci působí Vaše knihovna?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671016"/>
              </p:ext>
            </p:extLst>
          </p:nvPr>
        </p:nvGraphicFramePr>
        <p:xfrm>
          <a:off x="509047" y="1875935"/>
          <a:ext cx="11016006" cy="43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047953" y="1736073"/>
            <a:ext cx="356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odpovědí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7877" y="2549769"/>
            <a:ext cx="2294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Nejvíce zapojených knihoven bylo z obce nad  5000 obyvatel (42,90 %). Nejméně z obce do 3000 obyvatel (7,10 %).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35" y="1203752"/>
            <a:ext cx="11966330" cy="97387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Komunikovala vaše knihovna v době uzavření se svými uživateli?</a:t>
            </a:r>
            <a:b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463662"/>
              </p:ext>
            </p:extLst>
          </p:nvPr>
        </p:nvGraphicFramePr>
        <p:xfrm>
          <a:off x="838200" y="217145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029701" y="1506022"/>
            <a:ext cx="151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odpovědí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7901" y="3149878"/>
            <a:ext cx="318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Většina zapojených knihoven během uzavření se svými uživateli komunikovala (95,20 %).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0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695" y="827038"/>
            <a:ext cx="12088305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knihovna komunikovala s uživateli, jakým způsobem? </a:t>
            </a:r>
            <a:b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cs-CZ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zaškrtnout více možností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418" y="2846895"/>
            <a:ext cx="8027550" cy="286574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671539" y="1786975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odpovědí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9047" y="2941163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Knihovny během uzavření nejvíce s uživateli komunikovaly pomocí zveřejňování informací na svém webu (90 %) a přes </a:t>
            </a:r>
            <a:r>
              <a:rPr lang="cs-CZ" dirty="0" err="1" smtClean="0"/>
              <a:t>Facebook</a:t>
            </a:r>
            <a:r>
              <a:rPr lang="cs-CZ" dirty="0" smtClean="0"/>
              <a:t> či jiné sociální sítě (57,5 %).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1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38" y="764373"/>
            <a:ext cx="1205425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online služby nabízela vaše knihovna v době uzavření?</a:t>
            </a:r>
            <a:b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zaškrtnout více možností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074" y="2890616"/>
            <a:ext cx="7347899" cy="25661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42914" y="2057401"/>
            <a:ext cx="141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odpovědí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0450" y="2890616"/>
            <a:ext cx="3242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době uzavření nabízela knihovna z online služeb nejvíce zprostředkování odkazů na online knihy (47,6 %), jiné služby (42,9 %) a aktivity na </a:t>
            </a:r>
            <a:r>
              <a:rPr lang="cs-CZ" dirty="0" err="1"/>
              <a:t>F</a:t>
            </a:r>
            <a:r>
              <a:rPr lang="cs-CZ" dirty="0" err="1" smtClean="0"/>
              <a:t>acebooku</a:t>
            </a:r>
            <a:r>
              <a:rPr lang="cs-CZ" dirty="0" smtClean="0"/>
              <a:t> s knižní tematikou (35,7 %).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3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808" y="764373"/>
            <a:ext cx="11711354" cy="1293028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knihovní služby poskytovala vaše knihovna v době uzavření?</a:t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 zaškrtnout více možností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14338" y="2057401"/>
            <a:ext cx="197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odpovědí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386067012"/>
              </p:ext>
            </p:extLst>
          </p:nvPr>
        </p:nvGraphicFramePr>
        <p:xfrm>
          <a:off x="3101419" y="2057401"/>
          <a:ext cx="7630635" cy="427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933252" y="3223967"/>
            <a:ext cx="3393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knihovních služeb během uzavření poskytovaly knihovny nejčastěji možnost donášky knih svým uživatelům (65,40 %).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0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1057</TotalTime>
  <Words>1963</Words>
  <Application>Microsoft Office PowerPoint</Application>
  <PresentationFormat>Širokoúhlá obrazovka</PresentationFormat>
  <Paragraphs>237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Kondenzační stopa</vt:lpstr>
      <vt:lpstr>Dopady Covidu-19 na služby knihoven Královéhradeckého kraje</vt:lpstr>
      <vt:lpstr>Síť knihoven Královéhradeckého kraje v roce 2019  </vt:lpstr>
      <vt:lpstr>Prezentace aplikace PowerPoint</vt:lpstr>
      <vt:lpstr>Prezentace aplikace PowerPoint</vt:lpstr>
      <vt:lpstr>V jak velké obci působí Vaše knihovna?</vt:lpstr>
      <vt:lpstr>Komunikovala vaše knihovna v době uzavření se svými uživateli?  </vt:lpstr>
      <vt:lpstr>Pokud knihovna komunikovala s uživateli, jakým způsobem?  (Lze zaškrtnout více možností) </vt:lpstr>
      <vt:lpstr>Jaké online služby nabízela vaše knihovna v době uzavření? (Lze zaškrtnout více možností)</vt:lpstr>
      <vt:lpstr>Jaké knihovní služby poskytovala vaše knihovna v době uzavření? (Lze zaškrtnout více možností)</vt:lpstr>
      <vt:lpstr>Zavedli jste nové služby během trvání nouzového stavu?  </vt:lpstr>
      <vt:lpstr>Pokud jste nové služby zavedli, napište jaké.</vt:lpstr>
      <vt:lpstr>Zůstanou tyto nové služby ve vaší nabídce  na stálo?</vt:lpstr>
      <vt:lpstr>O jakých online aktivitách a zdrojích jste informovali své čtenáře?  (Lze zaškrtnout více možností)</vt:lpstr>
      <vt:lpstr>O jakých jiných aktivitách či zdrojích jste informovali čtenáře?</vt:lpstr>
      <vt:lpstr>Kdy se vaše knihovna znovuotevřela veřejnosti?</vt:lpstr>
      <vt:lpstr>Jaké problémy jste řešili po znovuotevření knihovny? (Lze zaškrtnout více možností)</vt:lpstr>
      <vt:lpstr>Jak jste po znovuotevření řešili problém návštěvnosti?</vt:lpstr>
      <vt:lpstr>Prezentace aplikace PowerPoint</vt:lpstr>
      <vt:lpstr>V jakém režimu probíhalo znovuotevření?</vt:lpstr>
      <vt:lpstr>Prezentace aplikace PowerPoint</vt:lpstr>
      <vt:lpstr>Jaké služby knihovna nemohla nabízet po znovuotevření?</vt:lpstr>
      <vt:lpstr>Konzultovali jste po dobu uzavření knihovny např. hygienická opatření, výpůjční služby aj.?</vt:lpstr>
      <vt:lpstr>Vyžádala si vaše knihovna v době nouzového stavu a po něm metodickou pomoc v rámci regionálních funkcí?</vt:lpstr>
      <vt:lpstr>Máte již nyní zprávy o možném snížení rozpočtu pro Vaši knihovnu v příštím roce?</vt:lpstr>
      <vt:lpstr>Pokud jste odpověděli ano, v jaké výši oproti současnému rozpočtu?</vt:lpstr>
      <vt:lpstr>S jakými největšími problémy jste se potýkali během uzavření knihovny?</vt:lpstr>
      <vt:lpstr>Ovlivní uzavření knihoven v době nouzového stavu jakýmkoli způsobem provoz Vaší knihovny v budoucnu?</vt:lpstr>
      <vt:lpstr>V případě, že jste na předchozí otázku odpověděli ano, jak se změní provoz?</vt:lpstr>
      <vt:lpstr>Komentáře</vt:lpstr>
    </vt:vector>
  </TitlesOfParts>
  <Company>Studijní a vědecká knihovna v Hradci Králové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Dopady koronaviru na knihovny Královéhradeckého kraje</dc:title>
  <dc:creator>Řoutilová Petra</dc:creator>
  <cp:lastModifiedBy>Řoutilová Petra</cp:lastModifiedBy>
  <cp:revision>75</cp:revision>
  <cp:lastPrinted>2020-08-28T07:59:10Z</cp:lastPrinted>
  <dcterms:created xsi:type="dcterms:W3CDTF">2020-08-12T12:04:38Z</dcterms:created>
  <dcterms:modified xsi:type="dcterms:W3CDTF">2020-09-29T09:20:08Z</dcterms:modified>
</cp:coreProperties>
</file>